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56"/>
    <p:restoredTop sz="93195"/>
  </p:normalViewPr>
  <p:slideViewPr>
    <p:cSldViewPr snapToGrid="0" snapToObjects="1">
      <p:cViewPr varScale="1">
        <p:scale>
          <a:sx n="83" d="100"/>
          <a:sy n="83" d="100"/>
        </p:scale>
        <p:origin x="100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0692C-137F-074F-9689-6C4B10D2447D}" type="datetimeFigureOut">
              <a:rPr lang="en-US" smtClean="0"/>
              <a:t>2/22/19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65C68-6CB4-1F41-A645-5C0918FC9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809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0692C-137F-074F-9689-6C4B10D2447D}" type="datetimeFigureOut">
              <a:rPr lang="en-US" smtClean="0"/>
              <a:t>2/22/19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65C68-6CB4-1F41-A645-5C0918FC9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876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0692C-137F-074F-9689-6C4B10D2447D}" type="datetimeFigureOut">
              <a:rPr lang="en-US" smtClean="0"/>
              <a:t>2/22/19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65C68-6CB4-1F41-A645-5C0918FC9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818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0692C-137F-074F-9689-6C4B10D2447D}" type="datetimeFigureOut">
              <a:rPr lang="en-US" smtClean="0"/>
              <a:t>2/22/19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65C68-6CB4-1F41-A645-5C0918FC9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332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0692C-137F-074F-9689-6C4B10D2447D}" type="datetimeFigureOut">
              <a:rPr lang="en-US" smtClean="0"/>
              <a:t>2/22/19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65C68-6CB4-1F41-A645-5C0918FC9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515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0692C-137F-074F-9689-6C4B10D2447D}" type="datetimeFigureOut">
              <a:rPr lang="en-US" smtClean="0"/>
              <a:t>2/22/19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65C68-6CB4-1F41-A645-5C0918FC9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929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0692C-137F-074F-9689-6C4B10D2447D}" type="datetimeFigureOut">
              <a:rPr lang="en-US" smtClean="0"/>
              <a:t>2/22/19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65C68-6CB4-1F41-A645-5C0918FC9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988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0692C-137F-074F-9689-6C4B10D2447D}" type="datetimeFigureOut">
              <a:rPr lang="en-US" smtClean="0"/>
              <a:t>2/22/19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65C68-6CB4-1F41-A645-5C0918FC9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173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0692C-137F-074F-9689-6C4B10D2447D}" type="datetimeFigureOut">
              <a:rPr lang="en-US" smtClean="0"/>
              <a:t>2/22/19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65C68-6CB4-1F41-A645-5C0918FC9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700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0692C-137F-074F-9689-6C4B10D2447D}" type="datetimeFigureOut">
              <a:rPr lang="en-US" smtClean="0"/>
              <a:t>2/22/19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65C68-6CB4-1F41-A645-5C0918FC9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223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0692C-137F-074F-9689-6C4B10D2447D}" type="datetimeFigureOut">
              <a:rPr lang="en-US" smtClean="0"/>
              <a:t>2/22/19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65C68-6CB4-1F41-A645-5C0918FC9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360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0692C-137F-074F-9689-6C4B10D2447D}" type="datetimeFigureOut">
              <a:rPr lang="en-US" smtClean="0"/>
              <a:t>2/22/19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265C68-6CB4-1F41-A645-5C0918FC9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438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Reflexes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rapid, automatic </a:t>
            </a:r>
            <a:r>
              <a:rPr lang="en-US" dirty="0" smtClean="0"/>
              <a:t>response to a change in the external or internal environment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50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a reflex: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9552709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S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timulus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/>
              <a:t>is required to trigger – not spontaneous 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Involuntary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/>
              <a:t>– occurs </a:t>
            </a:r>
            <a:r>
              <a:rPr lang="en-US" dirty="0" smtClean="0">
                <a:solidFill>
                  <a:schemeClr val="accent2"/>
                </a:solidFill>
              </a:rPr>
              <a:t>without conscious </a:t>
            </a:r>
            <a:r>
              <a:rPr lang="en-US" dirty="0" smtClean="0"/>
              <a:t>thought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Response is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rapid</a:t>
            </a:r>
            <a:r>
              <a:rPr lang="en-US" dirty="0" smtClean="0"/>
              <a:t> – only a </a:t>
            </a:r>
            <a:r>
              <a:rPr lang="en-US" dirty="0" smtClean="0">
                <a:solidFill>
                  <a:schemeClr val="accent2"/>
                </a:solidFill>
              </a:rPr>
              <a:t>small number of neurons </a:t>
            </a:r>
            <a:r>
              <a:rPr lang="en-US" dirty="0" smtClean="0"/>
              <a:t>involved 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Response is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stereotyped</a:t>
            </a:r>
            <a:r>
              <a:rPr lang="en-US" dirty="0" smtClean="0"/>
              <a:t> – impulses travel the </a:t>
            </a:r>
            <a:r>
              <a:rPr lang="en-US" dirty="0" smtClean="0">
                <a:solidFill>
                  <a:schemeClr val="accent2"/>
                </a:solidFill>
              </a:rPr>
              <a:t>same way </a:t>
            </a:r>
            <a:r>
              <a:rPr lang="en-US" dirty="0" smtClean="0"/>
              <a:t>each time it happens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853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(Spinal) Reflex </a:t>
            </a:r>
            <a:r>
              <a:rPr lang="en-US" dirty="0" smtClean="0"/>
              <a:t>arc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162" y="1788824"/>
            <a:ext cx="7822315" cy="4388139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Pathway</a:t>
            </a:r>
            <a:r>
              <a:rPr lang="en-US" dirty="0" smtClean="0"/>
              <a:t> a nerve impulse travels from a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receptor</a:t>
            </a:r>
            <a:r>
              <a:rPr lang="en-US" dirty="0" smtClean="0"/>
              <a:t> to an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effector </a:t>
            </a:r>
            <a:b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en-US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smtClean="0"/>
              <a:t>Most are coordinated in the </a:t>
            </a:r>
            <a:r>
              <a:rPr lang="en-US" dirty="0" smtClean="0">
                <a:solidFill>
                  <a:schemeClr val="accent2"/>
                </a:solidFill>
              </a:rPr>
              <a:t>spinal cord </a:t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/>
              <a:t>(some in the unconscious parts of the brain) 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Involuntary </a:t>
            </a:r>
            <a:r>
              <a:rPr lang="en-US" dirty="0" smtClean="0"/>
              <a:t>(even though contraction of skeletal muscles may occur)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Conscious awareness occurs </a:t>
            </a:r>
            <a:r>
              <a:rPr lang="en-US" dirty="0" smtClean="0">
                <a:solidFill>
                  <a:schemeClr val="accent2"/>
                </a:solidFill>
              </a:rPr>
              <a:t>after</a:t>
            </a:r>
            <a:r>
              <a:rPr lang="en-US" dirty="0" smtClean="0"/>
              <a:t> the response has been initiated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5095" y="1690688"/>
            <a:ext cx="3365232" cy="448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709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of a reflex arc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4237" y="1690688"/>
            <a:ext cx="5424054" cy="4925290"/>
          </a:xfrm>
        </p:spPr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receptor 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Ending of a sensory neuron </a:t>
            </a:r>
            <a:r>
              <a:rPr lang="en-US" dirty="0" smtClean="0"/>
              <a:t>or specialised cell associated with end of sensory neuron</a:t>
            </a:r>
          </a:p>
          <a:p>
            <a:pPr lvl="1"/>
            <a:r>
              <a:rPr lang="en-US" dirty="0" smtClean="0"/>
              <a:t>Stimulated by </a:t>
            </a:r>
            <a:r>
              <a:rPr lang="en-US" dirty="0" smtClean="0">
                <a:solidFill>
                  <a:schemeClr val="accent2"/>
                </a:solidFill>
              </a:rPr>
              <a:t>∆ internal/external </a:t>
            </a:r>
            <a:r>
              <a:rPr lang="en-US" dirty="0" smtClean="0"/>
              <a:t>environment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initiates</a:t>
            </a:r>
            <a:r>
              <a:rPr lang="en-US" dirty="0" smtClean="0"/>
              <a:t> a nerve impulse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Sensory neuron </a:t>
            </a:r>
          </a:p>
          <a:p>
            <a:pPr lvl="1"/>
            <a:r>
              <a:rPr lang="en-US" dirty="0" smtClean="0"/>
              <a:t>Carries impulse into the CNS (brain/spinal cord)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2052" name="Picture 4" descr="mage result for reflex ar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2254" y="1690688"/>
            <a:ext cx="5850950" cy="4309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0349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326" y="323561"/>
            <a:ext cx="10515600" cy="1325563"/>
          </a:xfrm>
        </p:spPr>
        <p:txBody>
          <a:bodyPr/>
          <a:lstStyle/>
          <a:p>
            <a:r>
              <a:rPr lang="en-US" dirty="0" smtClean="0"/>
              <a:t>Components of a reflex arc </a:t>
            </a:r>
            <a:r>
              <a:rPr lang="en-US" smtClean="0"/>
              <a:t>(continued</a:t>
            </a:r>
            <a:r>
              <a:rPr lang="en-US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326" y="1649124"/>
            <a:ext cx="5895109" cy="4351338"/>
          </a:xfrm>
        </p:spPr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Synapse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Can be passed directly to motor neuron or one or more interneurons </a:t>
            </a:r>
          </a:p>
          <a:p>
            <a:pPr lvl="1"/>
            <a:r>
              <a:rPr lang="en-US" dirty="0" smtClean="0"/>
              <a:t>Interneurons direct the impulse to the correct motor neuron </a:t>
            </a: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Motor neuron </a:t>
            </a:r>
          </a:p>
          <a:p>
            <a:pPr lvl="1"/>
            <a:r>
              <a:rPr lang="en-US" dirty="0" smtClean="0"/>
              <a:t>Carries the nerve impulse to an effector </a:t>
            </a: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Effector </a:t>
            </a:r>
          </a:p>
          <a:p>
            <a:pPr lvl="1"/>
            <a:r>
              <a:rPr lang="en-US" dirty="0" smtClean="0"/>
              <a:t>Carries out appropriate response </a:t>
            </a:r>
          </a:p>
          <a:p>
            <a:pPr lvl="1"/>
            <a:r>
              <a:rPr lang="en-US" dirty="0" smtClean="0"/>
              <a:t>Muscle cells or secretory cells </a:t>
            </a:r>
          </a:p>
          <a:p>
            <a:endParaRPr lang="en-US" dirty="0"/>
          </a:p>
        </p:txBody>
      </p:sp>
      <p:pic>
        <p:nvPicPr>
          <p:cNvPr id="4" name="Picture 4" descr="mage result for reflex ar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0435" y="1649124"/>
            <a:ext cx="5556764" cy="4092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5892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reflexes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Secretion of saliva in response to sight, smell, and taste of food 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489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Learned reflexes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Innate reflexes </a:t>
            </a:r>
            <a:r>
              <a:rPr lang="en-US" dirty="0" smtClean="0"/>
              <a:t>-</a:t>
            </a:r>
            <a:r>
              <a:rPr lang="en-US" dirty="0"/>
              <a:t> </a:t>
            </a:r>
            <a:r>
              <a:rPr lang="en-US" dirty="0" smtClean="0"/>
              <a:t>complex motor patterns appear </a:t>
            </a:r>
            <a:r>
              <a:rPr lang="en-US" dirty="0" smtClean="0">
                <a:solidFill>
                  <a:schemeClr val="accent2"/>
                </a:solidFill>
              </a:rPr>
              <a:t>during development</a:t>
            </a:r>
          </a:p>
          <a:p>
            <a:pPr lvl="1"/>
            <a:r>
              <a:rPr lang="en-US" dirty="0" smtClean="0"/>
              <a:t>Determined genetically </a:t>
            </a:r>
          </a:p>
          <a:p>
            <a:pPr lvl="1"/>
            <a:r>
              <a:rPr lang="en-US" dirty="0" smtClean="0"/>
              <a:t>Suckling </a:t>
            </a:r>
          </a:p>
          <a:p>
            <a:pPr lvl="1"/>
            <a:r>
              <a:rPr lang="en-US" dirty="0" smtClean="0"/>
              <a:t>Chewing </a:t>
            </a:r>
          </a:p>
          <a:p>
            <a:pPr lvl="1"/>
            <a:r>
              <a:rPr lang="en-US" dirty="0" smtClean="0"/>
              <a:t>Following movements with their eyes</a:t>
            </a:r>
          </a:p>
          <a:p>
            <a:pPr lvl="1"/>
            <a:endParaRPr lang="en-US" dirty="0" smtClean="0"/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Acquired reflexes </a:t>
            </a:r>
            <a:r>
              <a:rPr lang="en-US" dirty="0" smtClean="0"/>
              <a:t>– through </a:t>
            </a:r>
            <a:r>
              <a:rPr lang="en-US" dirty="0" smtClean="0">
                <a:solidFill>
                  <a:schemeClr val="accent2"/>
                </a:solidFill>
              </a:rPr>
              <a:t>constant repetition</a:t>
            </a:r>
          </a:p>
          <a:p>
            <a:pPr lvl="1"/>
            <a:r>
              <a:rPr lang="en-US" dirty="0" smtClean="0"/>
              <a:t>Muscular adjustments required for bike riding </a:t>
            </a:r>
          </a:p>
          <a:p>
            <a:pPr lvl="1"/>
            <a:r>
              <a:rPr lang="en-US" dirty="0" smtClean="0"/>
              <a:t>Jamming the brakes of a car </a:t>
            </a:r>
          </a:p>
          <a:p>
            <a:pPr lvl="1"/>
            <a:r>
              <a:rPr lang="en-US" dirty="0" smtClean="0"/>
              <a:t>Catching a ball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274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1537</TotalTime>
  <Words>181</Words>
  <Application>Microsoft Macintosh PowerPoint</Application>
  <PresentationFormat>Widescreen</PresentationFormat>
  <Paragraphs>45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Arial</vt:lpstr>
      <vt:lpstr>Office Theme</vt:lpstr>
      <vt:lpstr>Reflexes </vt:lpstr>
      <vt:lpstr>Properties of a reflex: </vt:lpstr>
      <vt:lpstr>(Spinal) Reflex arc </vt:lpstr>
      <vt:lpstr>Components of a reflex arc</vt:lpstr>
      <vt:lpstr>Components of a reflex arc (continued)</vt:lpstr>
      <vt:lpstr>Examples of reflexes </vt:lpstr>
      <vt:lpstr>Learned reflexes 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Reflexes </dc:title>
  <dc:creator>Microsoft Office User</dc:creator>
  <cp:lastModifiedBy>Microsoft Office User</cp:lastModifiedBy>
  <cp:revision>10</cp:revision>
  <dcterms:created xsi:type="dcterms:W3CDTF">2019-02-22T04:28:05Z</dcterms:created>
  <dcterms:modified xsi:type="dcterms:W3CDTF">2019-02-23T06:05:56Z</dcterms:modified>
</cp:coreProperties>
</file>